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87" r:id="rId3"/>
    <p:sldId id="397" r:id="rId5"/>
    <p:sldId id="390" r:id="rId6"/>
    <p:sldId id="389" r:id="rId7"/>
    <p:sldId id="396" r:id="rId8"/>
    <p:sldId id="391" r:id="rId9"/>
    <p:sldId id="392" r:id="rId10"/>
    <p:sldId id="393" r:id="rId11"/>
    <p:sldId id="394" r:id="rId12"/>
    <p:sldId id="395" r:id="rId13"/>
  </p:sldIdLst>
  <p:sldSz cx="12192000" cy="6858000"/>
  <p:notesSz cx="7103745" cy="10234295"/>
  <p:custDataLst>
    <p:tags r:id="rId1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5F5A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gs" Target="tags/tag3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8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47550-C0B0-4D3C-9275-6060815799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9ED848-0CDF-41C6-B89F-AE8143ADAA6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9ED848-0CDF-41C6-B89F-AE8143ADAA6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9ED848-0CDF-41C6-B89F-AE8143ADAA6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9ED848-0CDF-41C6-B89F-AE8143ADAA6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9ED848-0CDF-41C6-B89F-AE8143ADAA6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9ED848-0CDF-41C6-B89F-AE8143ADAA6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9ED848-0CDF-41C6-B89F-AE8143ADAA6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9ED848-0CDF-41C6-B89F-AE8143ADAA6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9ED848-0CDF-41C6-B89F-AE8143ADAA6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279" y="1122464"/>
            <a:ext cx="9145673" cy="238781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279" y="3602363"/>
            <a:ext cx="9145673" cy="1655911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565" indent="0" algn="ctr">
              <a:buNone/>
              <a:defRPr sz="2000"/>
            </a:lvl2pPr>
            <a:lvl3pPr marL="915035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835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8235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10000">
        <p:cover/>
      </p:transition>
    </mc:Choice>
    <mc:Fallback>
      <p:transition spd="slow" advTm="10000">
        <p:cover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353" y="365158"/>
            <a:ext cx="10517524" cy="581236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10000">
        <p:cover/>
      </p:transition>
    </mc:Choice>
    <mc:Fallback>
      <p:transition spd="slow" advTm="10000">
        <p:cover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 userDrawn="1"/>
        </p:nvCxnSpPr>
        <p:spPr>
          <a:xfrm>
            <a:off x="1007435" y="833864"/>
            <a:ext cx="10465163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7"/>
          <p:cNvGrpSpPr/>
          <p:nvPr userDrawn="1"/>
        </p:nvGrpSpPr>
        <p:grpSpPr bwMode="auto">
          <a:xfrm>
            <a:off x="431371" y="390527"/>
            <a:ext cx="520496" cy="274639"/>
            <a:chOff x="0" y="0"/>
            <a:chExt cx="1041399" cy="549275"/>
          </a:xfrm>
        </p:grpSpPr>
        <p:sp>
          <p:nvSpPr>
            <p:cNvPr id="4" name="Freeform 16"/>
            <p:cNvSpPr/>
            <p:nvPr/>
          </p:nvSpPr>
          <p:spPr bwMode="auto">
            <a:xfrm>
              <a:off x="0" y="0"/>
              <a:ext cx="361950" cy="549275"/>
            </a:xfrm>
            <a:custGeom>
              <a:avLst/>
              <a:gdLst>
                <a:gd name="T0" fmla="*/ 4 w 400"/>
                <a:gd name="T1" fmla="*/ 92 h 608"/>
                <a:gd name="T2" fmla="*/ 96 w 400"/>
                <a:gd name="T3" fmla="*/ 0 h 608"/>
                <a:gd name="T4" fmla="*/ 400 w 400"/>
                <a:gd name="T5" fmla="*/ 304 h 608"/>
                <a:gd name="T6" fmla="*/ 96 w 400"/>
                <a:gd name="T7" fmla="*/ 608 h 608"/>
                <a:gd name="T8" fmla="*/ 0 w 400"/>
                <a:gd name="T9" fmla="*/ 512 h 608"/>
                <a:gd name="T10" fmla="*/ 212 w 400"/>
                <a:gd name="T11" fmla="*/ 300 h 608"/>
                <a:gd name="T12" fmla="*/ 4 w 400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0" h="608">
                  <a:moveTo>
                    <a:pt x="4" y="92"/>
                  </a:moveTo>
                  <a:lnTo>
                    <a:pt x="96" y="0"/>
                  </a:lnTo>
                  <a:lnTo>
                    <a:pt x="400" y="304"/>
                  </a:lnTo>
                  <a:lnTo>
                    <a:pt x="96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3200" dirty="0"/>
            </a:p>
          </p:txBody>
        </p:sp>
        <p:sp>
          <p:nvSpPr>
            <p:cNvPr id="5" name="Freeform 17"/>
            <p:cNvSpPr/>
            <p:nvPr/>
          </p:nvSpPr>
          <p:spPr bwMode="auto">
            <a:xfrm>
              <a:off x="338137" y="0"/>
              <a:ext cx="360362" cy="549275"/>
            </a:xfrm>
            <a:custGeom>
              <a:avLst/>
              <a:gdLst>
                <a:gd name="T0" fmla="*/ 4 w 399"/>
                <a:gd name="T1" fmla="*/ 92 h 608"/>
                <a:gd name="T2" fmla="*/ 96 w 399"/>
                <a:gd name="T3" fmla="*/ 0 h 608"/>
                <a:gd name="T4" fmla="*/ 399 w 399"/>
                <a:gd name="T5" fmla="*/ 304 h 608"/>
                <a:gd name="T6" fmla="*/ 96 w 399"/>
                <a:gd name="T7" fmla="*/ 608 h 608"/>
                <a:gd name="T8" fmla="*/ 0 w 399"/>
                <a:gd name="T9" fmla="*/ 512 h 608"/>
                <a:gd name="T10" fmla="*/ 212 w 399"/>
                <a:gd name="T11" fmla="*/ 300 h 608"/>
                <a:gd name="T12" fmla="*/ 4 w 399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9" h="608">
                  <a:moveTo>
                    <a:pt x="4" y="92"/>
                  </a:moveTo>
                  <a:lnTo>
                    <a:pt x="96" y="0"/>
                  </a:lnTo>
                  <a:lnTo>
                    <a:pt x="399" y="304"/>
                  </a:lnTo>
                  <a:lnTo>
                    <a:pt x="96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6" name="Freeform 18"/>
            <p:cNvSpPr/>
            <p:nvPr/>
          </p:nvSpPr>
          <p:spPr bwMode="auto">
            <a:xfrm>
              <a:off x="681037" y="0"/>
              <a:ext cx="360362" cy="549275"/>
            </a:xfrm>
            <a:custGeom>
              <a:avLst/>
              <a:gdLst>
                <a:gd name="T0" fmla="*/ 4 w 399"/>
                <a:gd name="T1" fmla="*/ 92 h 608"/>
                <a:gd name="T2" fmla="*/ 95 w 399"/>
                <a:gd name="T3" fmla="*/ 0 h 608"/>
                <a:gd name="T4" fmla="*/ 399 w 399"/>
                <a:gd name="T5" fmla="*/ 304 h 608"/>
                <a:gd name="T6" fmla="*/ 95 w 399"/>
                <a:gd name="T7" fmla="*/ 608 h 608"/>
                <a:gd name="T8" fmla="*/ 0 w 399"/>
                <a:gd name="T9" fmla="*/ 512 h 608"/>
                <a:gd name="T10" fmla="*/ 212 w 399"/>
                <a:gd name="T11" fmla="*/ 300 h 608"/>
                <a:gd name="T12" fmla="*/ 4 w 399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9" h="608">
                  <a:moveTo>
                    <a:pt x="4" y="92"/>
                  </a:moveTo>
                  <a:lnTo>
                    <a:pt x="95" y="0"/>
                  </a:lnTo>
                  <a:lnTo>
                    <a:pt x="399" y="304"/>
                  </a:lnTo>
                  <a:lnTo>
                    <a:pt x="95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</p:grpSp>
      <p:sp>
        <p:nvSpPr>
          <p:cNvPr id="7" name="TextBox 15"/>
          <p:cNvSpPr txBox="1"/>
          <p:nvPr userDrawn="1"/>
        </p:nvSpPr>
        <p:spPr>
          <a:xfrm>
            <a:off x="10800524" y="322661"/>
            <a:ext cx="8951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EEF1883-7A0E-4F66-9932-E581691AD397}" type="slidenum">
              <a:rPr lang="zh-CN" altLang="en-US" sz="2400" b="0" smtClean="0">
                <a:solidFill>
                  <a:schemeClr val="accent1"/>
                </a:solidFill>
                <a:latin typeface="+mn-ea"/>
              </a:rPr>
            </a:fld>
            <a:r>
              <a:rPr lang="zh-CN" altLang="en-US" sz="2400" b="0" dirty="0">
                <a:solidFill>
                  <a:schemeClr val="accent1"/>
                </a:solidFill>
                <a:latin typeface="+mn-ea"/>
              </a:rPr>
              <a:t> </a:t>
            </a:r>
            <a:endParaRPr lang="zh-CN" altLang="en-US" sz="2400" b="0" dirty="0">
              <a:solidFill>
                <a:schemeClr val="accent1"/>
              </a:solidFill>
              <a:latin typeface="+mn-ea"/>
            </a:endParaRPr>
          </a:p>
        </p:txBody>
      </p:sp>
      <p:sp>
        <p:nvSpPr>
          <p:cNvPr id="8" name="Title 1"/>
          <p:cNvSpPr txBox="1"/>
          <p:nvPr userDrawn="1"/>
        </p:nvSpPr>
        <p:spPr>
          <a:xfrm>
            <a:off x="1143840" y="266933"/>
            <a:ext cx="5625260" cy="505969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企业概况介绍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10000">
        <p:cover/>
      </p:transition>
    </mc:Choice>
    <mc:Fallback>
      <p:transition spd="slow" advTm="10000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束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10000">
        <p:cover/>
      </p:transition>
    </mc:Choice>
    <mc:Fallback>
      <p:transition spd="slow" advTm="10000">
        <p:cover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10000">
        <p:cover/>
      </p:transition>
    </mc:Choice>
    <mc:Fallback>
      <p:transition spd="slow" advTm="10000">
        <p:cover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2003" y="1709892"/>
            <a:ext cx="10517524" cy="2852994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2003" y="4589877"/>
            <a:ext cx="10517524" cy="150032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56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503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83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823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10000">
        <p:cover/>
      </p:transition>
    </mc:Choice>
    <mc:Fallback>
      <p:transition spd="slow" advTm="10000">
        <p:cover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353" y="1825790"/>
            <a:ext cx="5182548" cy="435173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3329" y="1825790"/>
            <a:ext cx="5182548" cy="435173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10000">
        <p:cover/>
      </p:transition>
    </mc:Choice>
    <mc:Fallback>
      <p:transition spd="slow" advTm="10000">
        <p:cover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941" y="365158"/>
            <a:ext cx="10517524" cy="132568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991" y="1778598"/>
            <a:ext cx="4874466" cy="823986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6565" indent="0">
              <a:buNone/>
              <a:defRPr sz="2400"/>
            </a:lvl2pPr>
            <a:lvl3pPr marL="915035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835" indent="0">
              <a:buNone/>
              <a:defRPr sz="1800"/>
            </a:lvl7pPr>
            <a:lvl8pPr marL="3200400" indent="0">
              <a:buNone/>
              <a:defRPr sz="1800"/>
            </a:lvl8pPr>
            <a:lvl9pPr marL="3658235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991" y="2665619"/>
            <a:ext cx="4874466" cy="352460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8083" y="1778598"/>
            <a:ext cx="4898472" cy="823986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6565" indent="0">
              <a:buNone/>
              <a:defRPr sz="2400"/>
            </a:lvl2pPr>
            <a:lvl3pPr marL="915035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835" indent="0">
              <a:buNone/>
              <a:defRPr sz="1800"/>
            </a:lvl7pPr>
            <a:lvl8pPr marL="3200400" indent="0">
              <a:buNone/>
              <a:defRPr sz="1800"/>
            </a:lvl8pPr>
            <a:lvl9pPr marL="3658235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8083" y="2665619"/>
            <a:ext cx="4898472" cy="352460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10000">
        <p:cover/>
      </p:transition>
    </mc:Choice>
    <mc:Fallback>
      <p:transition spd="slow" advTm="10000">
        <p:cover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10000">
        <p:cover/>
      </p:transition>
    </mc:Choice>
    <mc:Fallback>
      <p:transition spd="slow" advTm="10000">
        <p:cover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10000">
        <p:cover/>
      </p:transition>
    </mc:Choice>
    <mc:Fallback>
      <p:transition spd="slow" advTm="10000">
        <p:cover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941" y="457241"/>
            <a:ext cx="4166111" cy="160034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4136" y="457242"/>
            <a:ext cx="6173329" cy="5404337"/>
          </a:xfrm>
        </p:spPr>
        <p:txBody>
          <a:bodyPr/>
          <a:lstStyle>
            <a:lvl1pPr marL="0" indent="0">
              <a:buNone/>
              <a:defRPr sz="3200"/>
            </a:lvl1pPr>
            <a:lvl2pPr marL="456565" indent="0">
              <a:buNone/>
              <a:defRPr sz="2800"/>
            </a:lvl2pPr>
            <a:lvl3pPr marL="915035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835" indent="0">
              <a:buNone/>
              <a:defRPr sz="2000"/>
            </a:lvl7pPr>
            <a:lvl8pPr marL="3200400" indent="0">
              <a:buNone/>
              <a:defRPr sz="2000"/>
            </a:lvl8pPr>
            <a:lvl9pPr marL="3658235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941" y="2057586"/>
            <a:ext cx="4166111" cy="3811932"/>
          </a:xfrm>
        </p:spPr>
        <p:txBody>
          <a:bodyPr/>
          <a:lstStyle>
            <a:lvl1pPr marL="0" indent="0">
              <a:buNone/>
              <a:defRPr sz="2000"/>
            </a:lvl1pPr>
            <a:lvl2pPr marL="456565" indent="0">
              <a:buNone/>
              <a:defRPr sz="1800"/>
            </a:lvl2pPr>
            <a:lvl3pPr marL="915035" indent="0">
              <a:buNone/>
              <a:defRPr sz="1600"/>
            </a:lvl3pPr>
            <a:lvl4pPr marL="1371600" indent="0">
              <a:buNone/>
              <a:defRPr sz="1395"/>
            </a:lvl4pPr>
            <a:lvl5pPr marL="1828800" indent="0">
              <a:buNone/>
              <a:defRPr sz="1395"/>
            </a:lvl5pPr>
            <a:lvl6pPr marL="2286000" indent="0">
              <a:buNone/>
              <a:defRPr sz="1395"/>
            </a:lvl6pPr>
            <a:lvl7pPr marL="2743835" indent="0">
              <a:buNone/>
              <a:defRPr sz="1395"/>
            </a:lvl7pPr>
            <a:lvl8pPr marL="3200400" indent="0">
              <a:buNone/>
              <a:defRPr sz="1395"/>
            </a:lvl8pPr>
            <a:lvl9pPr marL="3658235" indent="0">
              <a:buNone/>
              <a:defRPr sz="1395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10000">
        <p:cover/>
      </p:transition>
    </mc:Choice>
    <mc:Fallback>
      <p:transition spd="slow" advTm="10000">
        <p:cover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6496" y="365158"/>
            <a:ext cx="2629381" cy="581236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353" y="365158"/>
            <a:ext cx="7735715" cy="581236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10000">
        <p:cover/>
      </p:transition>
    </mc:Choice>
    <mc:Fallback>
      <p:transition spd="slow" advTm="10000">
        <p:cover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53" y="365158"/>
            <a:ext cx="10517524" cy="1325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53" y="1825790"/>
            <a:ext cx="10517524" cy="43517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53" y="6356923"/>
            <a:ext cx="2743702" cy="3651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9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9339" y="6356923"/>
            <a:ext cx="4115553" cy="3651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9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2175" y="6356923"/>
            <a:ext cx="2743702" cy="3651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9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>
    <mc:Choice xmlns:p14="http://schemas.microsoft.com/office/powerpoint/2010/main" Requires="p14">
      <p:transition spd="slow" p14:dur="1000" advTm="10000">
        <p:cover/>
      </p:transition>
    </mc:Choice>
    <mc:Fallback>
      <p:transition spd="slow" advTm="10000">
        <p:cover/>
      </p:transition>
    </mc:Fallback>
  </mc:AlternateContent>
  <p:txStyles>
    <p:titleStyle>
      <a:lvl1pPr algn="l" defTabSz="915035" rtl="0" eaLnBrk="1" latinLnBrk="0" hangingPunct="1">
        <a:lnSpc>
          <a:spcPct val="90000"/>
        </a:lnSpc>
        <a:spcBef>
          <a:spcPct val="0"/>
        </a:spcBef>
        <a:buNone/>
        <a:defRPr sz="440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503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503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503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565" indent="-228600" algn="l" defTabSz="91503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503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5235" indent="-228600" algn="l" defTabSz="91503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503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635" indent="-228600" algn="l" defTabSz="91503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835" indent="-228600" algn="l" defTabSz="91503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5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65" algn="l" defTabSz="915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5035" algn="l" defTabSz="915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5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5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5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835" algn="l" defTabSz="915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5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8235" algn="l" defTabSz="915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F00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  <p:pic>
        <p:nvPicPr>
          <p:cNvPr id="6" name="Picture 2" descr="C:\Users\Administrator\Desktop\图片1.png图片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-49" y="1591310"/>
            <a:ext cx="7352714" cy="3675380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8204248" y="1847215"/>
            <a:ext cx="3345132" cy="645160"/>
            <a:chOff x="12590" y="2909"/>
            <a:chExt cx="5268" cy="1016"/>
          </a:xfrm>
        </p:grpSpPr>
        <p:cxnSp>
          <p:nvCxnSpPr>
            <p:cNvPr id="8" name="直接连接符 7"/>
            <p:cNvCxnSpPr/>
            <p:nvPr/>
          </p:nvCxnSpPr>
          <p:spPr>
            <a:xfrm flipH="1">
              <a:off x="12590" y="3084"/>
              <a:ext cx="288" cy="66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文本框 12"/>
            <p:cNvSpPr txBox="1"/>
            <p:nvPr/>
          </p:nvSpPr>
          <p:spPr>
            <a:xfrm>
              <a:off x="13206" y="2909"/>
              <a:ext cx="4652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dirty="0">
                  <a:solidFill>
                    <a:schemeClr val="bg1"/>
                  </a:solidFill>
                  <a:latin typeface="方正黑体简体" panose="02010601030101010101" pitchFamily="2" charset="-122"/>
                  <a:ea typeface="方正黑体简体" panose="02010601030101010101" pitchFamily="2" charset="-122"/>
                </a:rPr>
                <a:t>PART 05</a:t>
              </a:r>
              <a:endParaRPr lang="zh-CN" altLang="en-US" sz="3600" dirty="0">
                <a:solidFill>
                  <a:schemeClr val="bg1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endParaRPr>
            </a:p>
          </p:txBody>
        </p:sp>
        <p:cxnSp>
          <p:nvCxnSpPr>
            <p:cNvPr id="14" name="直接连接符 13"/>
            <p:cNvCxnSpPr/>
            <p:nvPr/>
          </p:nvCxnSpPr>
          <p:spPr>
            <a:xfrm flipH="1">
              <a:off x="16269" y="3084"/>
              <a:ext cx="288" cy="66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文本框 16"/>
          <p:cNvSpPr txBox="1"/>
          <p:nvPr/>
        </p:nvSpPr>
        <p:spPr>
          <a:xfrm>
            <a:off x="7548880" y="2680970"/>
            <a:ext cx="384810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zh-CN" altLang="en-US" sz="5400" b="1" kern="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产品介绍</a:t>
            </a:r>
            <a:endParaRPr lang="zh-CN" altLang="en-US" sz="5400" b="1" kern="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10000">
        <p:cover/>
      </p:transition>
    </mc:Choice>
    <mc:Fallback>
      <p:transition spd="slow" advTm="10000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文本框 40"/>
          <p:cNvSpPr txBox="1"/>
          <p:nvPr/>
        </p:nvSpPr>
        <p:spPr>
          <a:xfrm>
            <a:off x="1170940" y="290830"/>
            <a:ext cx="73272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defRPr/>
            </a:pPr>
            <a:r>
              <a:rPr lang="zh-CN" altLang="en-US" sz="2400" b="1" kern="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企业精神</a:t>
            </a:r>
            <a:endParaRPr lang="zh-CN" altLang="en-US" sz="2400" b="1" kern="0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" name="内容占位符 1"/>
          <p:cNvSpPr/>
          <p:nvPr>
            <p:ph idx="1"/>
          </p:nvPr>
        </p:nvSpPr>
        <p:spPr>
          <a:xfrm>
            <a:off x="832485" y="1680845"/>
            <a:ext cx="4034790" cy="4351655"/>
          </a:xfrm>
        </p:spPr>
        <p:txBody>
          <a:bodyPr/>
          <a:p>
            <a:pPr marL="0" indent="0" algn="just">
              <a:lnSpc>
                <a:spcPct val="150000"/>
              </a:lnSpc>
              <a:buNone/>
            </a:pPr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公司本着“团结、拼搏、求真、务实”的企业精神，遵循“以市场为导向，以质量求发展，以管理创效益”的经营理念及“严格控制质量，制造优质产品”的质量方针，竭诚为新老客户提供优质的产品和服务！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>
              <a:buNone/>
            </a:pP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4" name="内容占位符 3" descr="微信图片_2018042222252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73675" y="1680845"/>
            <a:ext cx="6928485" cy="4070350"/>
          </a:xfrm>
          <a:prstGeom prst="rect">
            <a:avLst/>
          </a:prstGeom>
        </p:spPr>
      </p:pic>
      <p:pic>
        <p:nvPicPr>
          <p:cNvPr id="5" name="图片 4" descr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4975" y="97155"/>
            <a:ext cx="1134110" cy="586105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280670" y="377190"/>
            <a:ext cx="681990" cy="288925"/>
            <a:chOff x="289" y="460"/>
            <a:chExt cx="1389" cy="588"/>
          </a:xfrm>
        </p:grpSpPr>
        <p:grpSp>
          <p:nvGrpSpPr>
            <p:cNvPr id="7" name="组合 6"/>
            <p:cNvGrpSpPr/>
            <p:nvPr/>
          </p:nvGrpSpPr>
          <p:grpSpPr>
            <a:xfrm rot="18900000">
              <a:off x="1062" y="460"/>
              <a:ext cx="616" cy="584"/>
              <a:chOff x="9851" y="5951"/>
              <a:chExt cx="972" cy="922"/>
            </a:xfrm>
          </p:grpSpPr>
          <p:sp>
            <p:nvSpPr>
              <p:cNvPr id="8" name="矩形 7"/>
              <p:cNvSpPr/>
              <p:nvPr/>
            </p:nvSpPr>
            <p:spPr>
              <a:xfrm>
                <a:off x="10061" y="6161"/>
                <a:ext cx="762" cy="712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9" name="矩形 8"/>
              <p:cNvSpPr/>
              <p:nvPr/>
            </p:nvSpPr>
            <p:spPr>
              <a:xfrm>
                <a:off x="9851" y="5951"/>
                <a:ext cx="762" cy="7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grpSp>
          <p:nvGrpSpPr>
            <p:cNvPr id="10" name="组合 9"/>
            <p:cNvGrpSpPr/>
            <p:nvPr/>
          </p:nvGrpSpPr>
          <p:grpSpPr>
            <a:xfrm rot="18900000">
              <a:off x="680" y="460"/>
              <a:ext cx="616" cy="584"/>
              <a:chOff x="9851" y="5951"/>
              <a:chExt cx="972" cy="922"/>
            </a:xfrm>
          </p:grpSpPr>
          <p:sp>
            <p:nvSpPr>
              <p:cNvPr id="11" name="矩形 10"/>
              <p:cNvSpPr/>
              <p:nvPr/>
            </p:nvSpPr>
            <p:spPr>
              <a:xfrm>
                <a:off x="10061" y="6161"/>
                <a:ext cx="762" cy="712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9851" y="5951"/>
                <a:ext cx="762" cy="7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 rot="18900000">
              <a:off x="289" y="464"/>
              <a:ext cx="616" cy="584"/>
              <a:chOff x="9851" y="5951"/>
              <a:chExt cx="972" cy="922"/>
            </a:xfrm>
          </p:grpSpPr>
          <p:sp>
            <p:nvSpPr>
              <p:cNvPr id="14" name="矩形 13"/>
              <p:cNvSpPr/>
              <p:nvPr/>
            </p:nvSpPr>
            <p:spPr>
              <a:xfrm>
                <a:off x="10061" y="6161"/>
                <a:ext cx="762" cy="712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9851" y="5951"/>
                <a:ext cx="762" cy="7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</p:grpSp>
      <p:sp>
        <p:nvSpPr>
          <p:cNvPr id="16" name="矩形 15"/>
          <p:cNvSpPr/>
          <p:nvPr/>
        </p:nvSpPr>
        <p:spPr>
          <a:xfrm>
            <a:off x="1044575" y="775335"/>
            <a:ext cx="10800080" cy="144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7" name="图片 16" descr="图片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2760" y="56515"/>
            <a:ext cx="2542540" cy="7715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10000">
        <p:cover/>
      </p:transition>
    </mc:Choice>
    <mc:Fallback>
      <p:transition spd="slow" advTm="10000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16" grpId="0" bldLvl="0" animBg="1"/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文本框 40"/>
          <p:cNvSpPr txBox="1"/>
          <p:nvPr/>
        </p:nvSpPr>
        <p:spPr>
          <a:xfrm>
            <a:off x="1170940" y="290830"/>
            <a:ext cx="73272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defRPr/>
            </a:pPr>
            <a:r>
              <a:rPr lang="zh-CN" altLang="en-US" sz="2400" b="1" kern="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系统介绍</a:t>
            </a:r>
            <a:endParaRPr lang="zh-CN" altLang="en-US" sz="2400" b="1" kern="0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6" name="内容占位符 5" descr="系统介绍文字"/>
          <p:cNvPicPr>
            <a:picLocks noChangeAspect="1"/>
          </p:cNvPicPr>
          <p:nvPr>
            <p:ph idx="1"/>
            <p:custDataLst>
              <p:tags r:id="rId1"/>
            </p:custDataLst>
          </p:nvPr>
        </p:nvPicPr>
        <p:blipFill>
          <a:blip r:embed="rId2"/>
          <a:srcRect l="2114" t="36116"/>
          <a:stretch>
            <a:fillRect/>
          </a:stretch>
        </p:blipFill>
        <p:spPr>
          <a:xfrm>
            <a:off x="1044575" y="1019810"/>
            <a:ext cx="9374505" cy="5166995"/>
          </a:xfrm>
          <a:prstGeom prst="rect">
            <a:avLst/>
          </a:prstGeom>
        </p:spPr>
      </p:pic>
      <p:pic>
        <p:nvPicPr>
          <p:cNvPr id="2" name="图片 1" descr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94975" y="97155"/>
            <a:ext cx="1134110" cy="586105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280670" y="377190"/>
            <a:ext cx="681990" cy="288925"/>
            <a:chOff x="289" y="460"/>
            <a:chExt cx="1389" cy="588"/>
          </a:xfrm>
        </p:grpSpPr>
        <p:grpSp>
          <p:nvGrpSpPr>
            <p:cNvPr id="5" name="组合 4"/>
            <p:cNvGrpSpPr/>
            <p:nvPr/>
          </p:nvGrpSpPr>
          <p:grpSpPr>
            <a:xfrm rot="18900000">
              <a:off x="1062" y="460"/>
              <a:ext cx="616" cy="584"/>
              <a:chOff x="9851" y="5951"/>
              <a:chExt cx="972" cy="922"/>
            </a:xfrm>
          </p:grpSpPr>
          <p:sp>
            <p:nvSpPr>
              <p:cNvPr id="7" name="矩形 6"/>
              <p:cNvSpPr/>
              <p:nvPr/>
            </p:nvSpPr>
            <p:spPr>
              <a:xfrm>
                <a:off x="10061" y="6161"/>
                <a:ext cx="762" cy="712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8" name="矩形 7"/>
              <p:cNvSpPr/>
              <p:nvPr/>
            </p:nvSpPr>
            <p:spPr>
              <a:xfrm>
                <a:off x="9851" y="5951"/>
                <a:ext cx="762" cy="7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grpSp>
          <p:nvGrpSpPr>
            <p:cNvPr id="9" name="组合 8"/>
            <p:cNvGrpSpPr/>
            <p:nvPr/>
          </p:nvGrpSpPr>
          <p:grpSpPr>
            <a:xfrm rot="18900000">
              <a:off x="680" y="460"/>
              <a:ext cx="616" cy="584"/>
              <a:chOff x="9851" y="5951"/>
              <a:chExt cx="972" cy="922"/>
            </a:xfrm>
          </p:grpSpPr>
          <p:sp>
            <p:nvSpPr>
              <p:cNvPr id="10" name="矩形 9"/>
              <p:cNvSpPr/>
              <p:nvPr/>
            </p:nvSpPr>
            <p:spPr>
              <a:xfrm>
                <a:off x="10061" y="6161"/>
                <a:ext cx="762" cy="712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1" name="矩形 10"/>
              <p:cNvSpPr/>
              <p:nvPr/>
            </p:nvSpPr>
            <p:spPr>
              <a:xfrm>
                <a:off x="9851" y="5951"/>
                <a:ext cx="762" cy="7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grpSp>
          <p:nvGrpSpPr>
            <p:cNvPr id="12" name="组合 11"/>
            <p:cNvGrpSpPr/>
            <p:nvPr/>
          </p:nvGrpSpPr>
          <p:grpSpPr>
            <a:xfrm rot="18900000">
              <a:off x="289" y="464"/>
              <a:ext cx="616" cy="584"/>
              <a:chOff x="9851" y="5951"/>
              <a:chExt cx="972" cy="922"/>
            </a:xfrm>
          </p:grpSpPr>
          <p:sp>
            <p:nvSpPr>
              <p:cNvPr id="13" name="矩形 12"/>
              <p:cNvSpPr/>
              <p:nvPr/>
            </p:nvSpPr>
            <p:spPr>
              <a:xfrm>
                <a:off x="10061" y="6161"/>
                <a:ext cx="762" cy="712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9851" y="5951"/>
                <a:ext cx="762" cy="7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</p:grpSp>
      <p:sp>
        <p:nvSpPr>
          <p:cNvPr id="15" name="矩形 14"/>
          <p:cNvSpPr/>
          <p:nvPr/>
        </p:nvSpPr>
        <p:spPr>
          <a:xfrm>
            <a:off x="1044575" y="775335"/>
            <a:ext cx="10800080" cy="144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7" name="图片 16" descr="图片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2760" y="56515"/>
            <a:ext cx="2542540" cy="7715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10000">
        <p:cover/>
      </p:transition>
    </mc:Choice>
    <mc:Fallback>
      <p:transition spd="slow" advTm="10000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15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文本框 40"/>
          <p:cNvSpPr txBox="1"/>
          <p:nvPr/>
        </p:nvSpPr>
        <p:spPr>
          <a:xfrm>
            <a:off x="1170940" y="290830"/>
            <a:ext cx="73272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defRPr/>
            </a:pPr>
            <a:r>
              <a:rPr lang="zh-CN" altLang="en-US" sz="2400" b="1" kern="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原理图布置</a:t>
            </a:r>
            <a:endParaRPr lang="zh-CN" altLang="en-US" sz="2400" b="1" kern="0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4" name="内容占位符 3" descr="系统介绍图"/>
          <p:cNvPicPr>
            <a:picLocks noChangeAspect="1"/>
          </p:cNvPicPr>
          <p:nvPr>
            <p:ph idx="1"/>
          </p:nvPr>
        </p:nvPicPr>
        <p:blipFill>
          <a:blip r:embed="rId1"/>
          <a:srcRect b="9187"/>
          <a:stretch>
            <a:fillRect/>
          </a:stretch>
        </p:blipFill>
        <p:spPr>
          <a:xfrm>
            <a:off x="1019810" y="1310640"/>
            <a:ext cx="9851390" cy="484632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081405" y="1333500"/>
            <a:ext cx="9763125" cy="4586605"/>
          </a:xfrm>
          <a:prstGeom prst="rect">
            <a:avLst/>
          </a:prstGeom>
          <a:noFill/>
          <a:ln w="5715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" name="图片 1" descr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4975" y="99060"/>
            <a:ext cx="1134110" cy="586105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280670" y="377190"/>
            <a:ext cx="681990" cy="288925"/>
            <a:chOff x="289" y="460"/>
            <a:chExt cx="1389" cy="588"/>
          </a:xfrm>
        </p:grpSpPr>
        <p:grpSp>
          <p:nvGrpSpPr>
            <p:cNvPr id="7" name="组合 6"/>
            <p:cNvGrpSpPr/>
            <p:nvPr/>
          </p:nvGrpSpPr>
          <p:grpSpPr>
            <a:xfrm rot="18900000">
              <a:off x="1062" y="460"/>
              <a:ext cx="616" cy="584"/>
              <a:chOff x="9851" y="5951"/>
              <a:chExt cx="972" cy="922"/>
            </a:xfrm>
          </p:grpSpPr>
          <p:sp>
            <p:nvSpPr>
              <p:cNvPr id="8" name="矩形 7"/>
              <p:cNvSpPr/>
              <p:nvPr/>
            </p:nvSpPr>
            <p:spPr>
              <a:xfrm>
                <a:off x="10061" y="6161"/>
                <a:ext cx="762" cy="712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9" name="矩形 8"/>
              <p:cNvSpPr/>
              <p:nvPr/>
            </p:nvSpPr>
            <p:spPr>
              <a:xfrm>
                <a:off x="9851" y="5951"/>
                <a:ext cx="762" cy="7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grpSp>
          <p:nvGrpSpPr>
            <p:cNvPr id="10" name="组合 9"/>
            <p:cNvGrpSpPr/>
            <p:nvPr/>
          </p:nvGrpSpPr>
          <p:grpSpPr>
            <a:xfrm rot="18900000">
              <a:off x="680" y="460"/>
              <a:ext cx="616" cy="584"/>
              <a:chOff x="9851" y="5951"/>
              <a:chExt cx="972" cy="922"/>
            </a:xfrm>
          </p:grpSpPr>
          <p:sp>
            <p:nvSpPr>
              <p:cNvPr id="11" name="矩形 10"/>
              <p:cNvSpPr/>
              <p:nvPr/>
            </p:nvSpPr>
            <p:spPr>
              <a:xfrm>
                <a:off x="10061" y="6161"/>
                <a:ext cx="762" cy="712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9851" y="5951"/>
                <a:ext cx="762" cy="7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 rot="18900000">
              <a:off x="289" y="464"/>
              <a:ext cx="616" cy="584"/>
              <a:chOff x="9851" y="5951"/>
              <a:chExt cx="972" cy="922"/>
            </a:xfrm>
          </p:grpSpPr>
          <p:sp>
            <p:nvSpPr>
              <p:cNvPr id="14" name="矩形 13"/>
              <p:cNvSpPr/>
              <p:nvPr/>
            </p:nvSpPr>
            <p:spPr>
              <a:xfrm>
                <a:off x="10061" y="6161"/>
                <a:ext cx="762" cy="712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9851" y="5951"/>
                <a:ext cx="762" cy="7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</p:grpSp>
      <p:sp>
        <p:nvSpPr>
          <p:cNvPr id="16" name="矩形 15"/>
          <p:cNvSpPr/>
          <p:nvPr/>
        </p:nvSpPr>
        <p:spPr>
          <a:xfrm>
            <a:off x="1044575" y="775335"/>
            <a:ext cx="10800080" cy="144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7" name="图片 16" descr="图片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2760" y="56515"/>
            <a:ext cx="2542540" cy="7715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10000">
        <p:cover/>
      </p:transition>
    </mc:Choice>
    <mc:Fallback>
      <p:transition spd="slow" advTm="10000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16" grpId="0" bldLvl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文本框 40"/>
          <p:cNvSpPr txBox="1"/>
          <p:nvPr/>
        </p:nvSpPr>
        <p:spPr>
          <a:xfrm>
            <a:off x="1170940" y="290830"/>
            <a:ext cx="73272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defRPr/>
            </a:pPr>
            <a:r>
              <a:rPr lang="zh-CN" altLang="en-US" sz="2400" b="1" kern="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工作原理</a:t>
            </a:r>
            <a:endParaRPr lang="zh-CN" altLang="en-US" sz="2400" b="1" kern="0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7" name="内容占位符 6" descr="工作原理11"/>
          <p:cNvPicPr>
            <a:picLocks noChangeAspect="1"/>
          </p:cNvPicPr>
          <p:nvPr>
            <p:ph idx="1"/>
          </p:nvPr>
        </p:nvPicPr>
        <p:blipFill>
          <a:blip r:embed="rId1"/>
          <a:srcRect t="28402"/>
          <a:stretch>
            <a:fillRect/>
          </a:stretch>
        </p:blipFill>
        <p:spPr>
          <a:xfrm>
            <a:off x="695325" y="1276985"/>
            <a:ext cx="10480675" cy="4514215"/>
          </a:xfrm>
          <a:prstGeom prst="rect">
            <a:avLst/>
          </a:prstGeom>
        </p:spPr>
      </p:pic>
      <p:pic>
        <p:nvPicPr>
          <p:cNvPr id="2" name="图片 1" descr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5290" y="97155"/>
            <a:ext cx="1134110" cy="586105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280670" y="377190"/>
            <a:ext cx="681990" cy="288925"/>
            <a:chOff x="289" y="460"/>
            <a:chExt cx="1389" cy="588"/>
          </a:xfrm>
        </p:grpSpPr>
        <p:grpSp>
          <p:nvGrpSpPr>
            <p:cNvPr id="5" name="组合 4"/>
            <p:cNvGrpSpPr/>
            <p:nvPr/>
          </p:nvGrpSpPr>
          <p:grpSpPr>
            <a:xfrm rot="18900000">
              <a:off x="1062" y="460"/>
              <a:ext cx="616" cy="584"/>
              <a:chOff x="9851" y="5951"/>
              <a:chExt cx="972" cy="922"/>
            </a:xfrm>
          </p:grpSpPr>
          <p:sp>
            <p:nvSpPr>
              <p:cNvPr id="6" name="矩形 5"/>
              <p:cNvSpPr/>
              <p:nvPr/>
            </p:nvSpPr>
            <p:spPr>
              <a:xfrm>
                <a:off x="10061" y="6161"/>
                <a:ext cx="762" cy="712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8" name="矩形 7"/>
              <p:cNvSpPr/>
              <p:nvPr/>
            </p:nvSpPr>
            <p:spPr>
              <a:xfrm>
                <a:off x="9851" y="5951"/>
                <a:ext cx="762" cy="7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grpSp>
          <p:nvGrpSpPr>
            <p:cNvPr id="9" name="组合 8"/>
            <p:cNvGrpSpPr/>
            <p:nvPr/>
          </p:nvGrpSpPr>
          <p:grpSpPr>
            <a:xfrm rot="18900000">
              <a:off x="680" y="460"/>
              <a:ext cx="616" cy="584"/>
              <a:chOff x="9851" y="5951"/>
              <a:chExt cx="972" cy="922"/>
            </a:xfrm>
          </p:grpSpPr>
          <p:sp>
            <p:nvSpPr>
              <p:cNvPr id="10" name="矩形 9"/>
              <p:cNvSpPr/>
              <p:nvPr/>
            </p:nvSpPr>
            <p:spPr>
              <a:xfrm>
                <a:off x="10061" y="6161"/>
                <a:ext cx="762" cy="712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1" name="矩形 10"/>
              <p:cNvSpPr/>
              <p:nvPr/>
            </p:nvSpPr>
            <p:spPr>
              <a:xfrm>
                <a:off x="9851" y="5951"/>
                <a:ext cx="762" cy="7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grpSp>
          <p:nvGrpSpPr>
            <p:cNvPr id="12" name="组合 11"/>
            <p:cNvGrpSpPr/>
            <p:nvPr/>
          </p:nvGrpSpPr>
          <p:grpSpPr>
            <a:xfrm rot="18900000">
              <a:off x="289" y="464"/>
              <a:ext cx="616" cy="584"/>
              <a:chOff x="9851" y="5951"/>
              <a:chExt cx="972" cy="922"/>
            </a:xfrm>
          </p:grpSpPr>
          <p:sp>
            <p:nvSpPr>
              <p:cNvPr id="13" name="矩形 12"/>
              <p:cNvSpPr/>
              <p:nvPr/>
            </p:nvSpPr>
            <p:spPr>
              <a:xfrm>
                <a:off x="10061" y="6161"/>
                <a:ext cx="762" cy="712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9851" y="5951"/>
                <a:ext cx="762" cy="7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</p:grpSp>
      <p:sp>
        <p:nvSpPr>
          <p:cNvPr id="15" name="矩形 14"/>
          <p:cNvSpPr/>
          <p:nvPr/>
        </p:nvSpPr>
        <p:spPr>
          <a:xfrm>
            <a:off x="1044575" y="775335"/>
            <a:ext cx="10800080" cy="144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7" name="图片 16" descr="图片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2760" y="56515"/>
            <a:ext cx="2542540" cy="7715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10000">
        <p:cover/>
      </p:transition>
    </mc:Choice>
    <mc:Fallback>
      <p:transition spd="slow" advTm="10000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1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文本框 40"/>
          <p:cNvSpPr txBox="1"/>
          <p:nvPr/>
        </p:nvSpPr>
        <p:spPr>
          <a:xfrm>
            <a:off x="1170940" y="290830"/>
            <a:ext cx="73272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defRPr/>
            </a:pPr>
            <a:r>
              <a:rPr lang="zh-CN" altLang="en-US" sz="2400" b="1" kern="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工作原理</a:t>
            </a:r>
            <a:endParaRPr lang="zh-CN" altLang="en-US" sz="2400" b="1" kern="0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4" name="内容占位符 3" descr="英文"/>
          <p:cNvPicPr>
            <a:picLocks noChangeAspect="1"/>
          </p:cNvPicPr>
          <p:nvPr>
            <p:ph idx="1"/>
          </p:nvPr>
        </p:nvPicPr>
        <p:blipFill>
          <a:blip r:embed="rId1"/>
          <a:srcRect r="3545" b="5910"/>
          <a:stretch>
            <a:fillRect/>
          </a:stretch>
        </p:blipFill>
        <p:spPr>
          <a:xfrm>
            <a:off x="1274445" y="1035050"/>
            <a:ext cx="9130030" cy="5313045"/>
          </a:xfrm>
          <a:prstGeom prst="rect">
            <a:avLst/>
          </a:prstGeom>
        </p:spPr>
      </p:pic>
      <p:pic>
        <p:nvPicPr>
          <p:cNvPr id="2" name="图片 1" descr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4975" y="97155"/>
            <a:ext cx="1134110" cy="586105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280670" y="377190"/>
            <a:ext cx="681990" cy="288925"/>
            <a:chOff x="289" y="460"/>
            <a:chExt cx="1389" cy="588"/>
          </a:xfrm>
        </p:grpSpPr>
        <p:grpSp>
          <p:nvGrpSpPr>
            <p:cNvPr id="6" name="组合 5"/>
            <p:cNvGrpSpPr/>
            <p:nvPr/>
          </p:nvGrpSpPr>
          <p:grpSpPr>
            <a:xfrm rot="18900000">
              <a:off x="1062" y="460"/>
              <a:ext cx="616" cy="584"/>
              <a:chOff x="9851" y="5951"/>
              <a:chExt cx="972" cy="922"/>
            </a:xfrm>
          </p:grpSpPr>
          <p:sp>
            <p:nvSpPr>
              <p:cNvPr id="7" name="矩形 6"/>
              <p:cNvSpPr/>
              <p:nvPr/>
            </p:nvSpPr>
            <p:spPr>
              <a:xfrm>
                <a:off x="10061" y="6161"/>
                <a:ext cx="762" cy="712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8" name="矩形 7"/>
              <p:cNvSpPr/>
              <p:nvPr/>
            </p:nvSpPr>
            <p:spPr>
              <a:xfrm>
                <a:off x="9851" y="5951"/>
                <a:ext cx="762" cy="7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grpSp>
          <p:nvGrpSpPr>
            <p:cNvPr id="9" name="组合 8"/>
            <p:cNvGrpSpPr/>
            <p:nvPr/>
          </p:nvGrpSpPr>
          <p:grpSpPr>
            <a:xfrm rot="18900000">
              <a:off x="680" y="460"/>
              <a:ext cx="616" cy="584"/>
              <a:chOff x="9851" y="5951"/>
              <a:chExt cx="972" cy="922"/>
            </a:xfrm>
          </p:grpSpPr>
          <p:sp>
            <p:nvSpPr>
              <p:cNvPr id="10" name="矩形 9"/>
              <p:cNvSpPr/>
              <p:nvPr/>
            </p:nvSpPr>
            <p:spPr>
              <a:xfrm>
                <a:off x="10061" y="6161"/>
                <a:ext cx="762" cy="712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1" name="矩形 10"/>
              <p:cNvSpPr/>
              <p:nvPr/>
            </p:nvSpPr>
            <p:spPr>
              <a:xfrm>
                <a:off x="9851" y="5951"/>
                <a:ext cx="762" cy="7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grpSp>
          <p:nvGrpSpPr>
            <p:cNvPr id="12" name="组合 11"/>
            <p:cNvGrpSpPr/>
            <p:nvPr/>
          </p:nvGrpSpPr>
          <p:grpSpPr>
            <a:xfrm rot="18900000">
              <a:off x="289" y="464"/>
              <a:ext cx="616" cy="584"/>
              <a:chOff x="9851" y="5951"/>
              <a:chExt cx="972" cy="922"/>
            </a:xfrm>
          </p:grpSpPr>
          <p:sp>
            <p:nvSpPr>
              <p:cNvPr id="13" name="矩形 12"/>
              <p:cNvSpPr/>
              <p:nvPr/>
            </p:nvSpPr>
            <p:spPr>
              <a:xfrm>
                <a:off x="10061" y="6161"/>
                <a:ext cx="762" cy="712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9851" y="5951"/>
                <a:ext cx="762" cy="7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</p:grpSp>
      <p:sp>
        <p:nvSpPr>
          <p:cNvPr id="15" name="矩形 14"/>
          <p:cNvSpPr/>
          <p:nvPr/>
        </p:nvSpPr>
        <p:spPr>
          <a:xfrm>
            <a:off x="1044575" y="775335"/>
            <a:ext cx="10800080" cy="144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7" name="图片 16" descr="图片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2760" y="56515"/>
            <a:ext cx="2542540" cy="7715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10000">
        <p:cover/>
      </p:transition>
    </mc:Choice>
    <mc:Fallback>
      <p:transition spd="slow" advTm="10000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1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文本框 40"/>
          <p:cNvSpPr txBox="1"/>
          <p:nvPr/>
        </p:nvSpPr>
        <p:spPr>
          <a:xfrm>
            <a:off x="1170940" y="290830"/>
            <a:ext cx="73272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defRPr/>
            </a:pPr>
            <a:r>
              <a:rPr lang="zh-CN" altLang="en-US" sz="2400" b="1" kern="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系统组成</a:t>
            </a:r>
            <a:endParaRPr lang="zh-CN" altLang="en-US" sz="2400" b="1" kern="0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4" name="内容占位符 3" descr="系统组成"/>
          <p:cNvPicPr>
            <a:picLocks noChangeAspect="1"/>
          </p:cNvPicPr>
          <p:nvPr>
            <p:ph idx="1"/>
          </p:nvPr>
        </p:nvPicPr>
        <p:blipFill>
          <a:blip r:embed="rId1"/>
          <a:srcRect t="24077"/>
          <a:stretch>
            <a:fillRect/>
          </a:stretch>
        </p:blipFill>
        <p:spPr>
          <a:xfrm>
            <a:off x="739775" y="1134110"/>
            <a:ext cx="10269855" cy="4799330"/>
          </a:xfrm>
          <a:prstGeom prst="rect">
            <a:avLst/>
          </a:prstGeom>
        </p:spPr>
      </p:pic>
      <p:pic>
        <p:nvPicPr>
          <p:cNvPr id="2" name="图片 1" descr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4975" y="99060"/>
            <a:ext cx="1134110" cy="586105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280670" y="377190"/>
            <a:ext cx="681990" cy="288925"/>
            <a:chOff x="289" y="460"/>
            <a:chExt cx="1389" cy="588"/>
          </a:xfrm>
        </p:grpSpPr>
        <p:grpSp>
          <p:nvGrpSpPr>
            <p:cNvPr id="6" name="组合 5"/>
            <p:cNvGrpSpPr/>
            <p:nvPr/>
          </p:nvGrpSpPr>
          <p:grpSpPr>
            <a:xfrm rot="18900000">
              <a:off x="1062" y="460"/>
              <a:ext cx="616" cy="584"/>
              <a:chOff x="9851" y="5951"/>
              <a:chExt cx="972" cy="922"/>
            </a:xfrm>
          </p:grpSpPr>
          <p:sp>
            <p:nvSpPr>
              <p:cNvPr id="7" name="矩形 6"/>
              <p:cNvSpPr/>
              <p:nvPr/>
            </p:nvSpPr>
            <p:spPr>
              <a:xfrm>
                <a:off x="10061" y="6161"/>
                <a:ext cx="762" cy="712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8" name="矩形 7"/>
              <p:cNvSpPr/>
              <p:nvPr/>
            </p:nvSpPr>
            <p:spPr>
              <a:xfrm>
                <a:off x="9851" y="5951"/>
                <a:ext cx="762" cy="7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grpSp>
          <p:nvGrpSpPr>
            <p:cNvPr id="9" name="组合 8"/>
            <p:cNvGrpSpPr/>
            <p:nvPr/>
          </p:nvGrpSpPr>
          <p:grpSpPr>
            <a:xfrm rot="18900000">
              <a:off x="680" y="460"/>
              <a:ext cx="616" cy="584"/>
              <a:chOff x="9851" y="5951"/>
              <a:chExt cx="972" cy="922"/>
            </a:xfrm>
          </p:grpSpPr>
          <p:sp>
            <p:nvSpPr>
              <p:cNvPr id="10" name="矩形 9"/>
              <p:cNvSpPr/>
              <p:nvPr/>
            </p:nvSpPr>
            <p:spPr>
              <a:xfrm>
                <a:off x="10061" y="6161"/>
                <a:ext cx="762" cy="712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1" name="矩形 10"/>
              <p:cNvSpPr/>
              <p:nvPr/>
            </p:nvSpPr>
            <p:spPr>
              <a:xfrm>
                <a:off x="9851" y="5951"/>
                <a:ext cx="762" cy="7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grpSp>
          <p:nvGrpSpPr>
            <p:cNvPr id="12" name="组合 11"/>
            <p:cNvGrpSpPr/>
            <p:nvPr/>
          </p:nvGrpSpPr>
          <p:grpSpPr>
            <a:xfrm rot="18900000">
              <a:off x="289" y="464"/>
              <a:ext cx="616" cy="584"/>
              <a:chOff x="9851" y="5951"/>
              <a:chExt cx="972" cy="922"/>
            </a:xfrm>
          </p:grpSpPr>
          <p:sp>
            <p:nvSpPr>
              <p:cNvPr id="13" name="矩形 12"/>
              <p:cNvSpPr/>
              <p:nvPr/>
            </p:nvSpPr>
            <p:spPr>
              <a:xfrm>
                <a:off x="10061" y="6161"/>
                <a:ext cx="762" cy="712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9851" y="5951"/>
                <a:ext cx="762" cy="7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</p:grpSp>
      <p:sp>
        <p:nvSpPr>
          <p:cNvPr id="15" name="矩形 14"/>
          <p:cNvSpPr/>
          <p:nvPr/>
        </p:nvSpPr>
        <p:spPr>
          <a:xfrm>
            <a:off x="1044575" y="775335"/>
            <a:ext cx="10800080" cy="144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7" name="图片 16" descr="图片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2760" y="56515"/>
            <a:ext cx="2542540" cy="7715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10000">
        <p:cover/>
      </p:transition>
    </mc:Choice>
    <mc:Fallback>
      <p:transition spd="slow" advTm="10000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15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942340" y="3580765"/>
            <a:ext cx="10955020" cy="303276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1" name="文本框 40"/>
          <p:cNvSpPr txBox="1"/>
          <p:nvPr/>
        </p:nvSpPr>
        <p:spPr>
          <a:xfrm>
            <a:off x="1170940" y="290830"/>
            <a:ext cx="73272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defRPr/>
            </a:pPr>
            <a:r>
              <a:rPr lang="zh-CN" altLang="en-US" sz="2400" b="1" kern="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应用领域</a:t>
            </a:r>
            <a:endParaRPr lang="zh-CN" altLang="en-US" sz="2400" b="1" kern="0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2" name="图片 1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594975" y="99060"/>
            <a:ext cx="1134110" cy="586105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280670" y="377190"/>
            <a:ext cx="681990" cy="288925"/>
            <a:chOff x="289" y="460"/>
            <a:chExt cx="1389" cy="588"/>
          </a:xfrm>
        </p:grpSpPr>
        <p:grpSp>
          <p:nvGrpSpPr>
            <p:cNvPr id="6" name="组合 5"/>
            <p:cNvGrpSpPr/>
            <p:nvPr/>
          </p:nvGrpSpPr>
          <p:grpSpPr>
            <a:xfrm rot="18900000">
              <a:off x="1062" y="460"/>
              <a:ext cx="616" cy="584"/>
              <a:chOff x="9851" y="5951"/>
              <a:chExt cx="972" cy="922"/>
            </a:xfrm>
          </p:grpSpPr>
          <p:sp>
            <p:nvSpPr>
              <p:cNvPr id="7" name="矩形 6"/>
              <p:cNvSpPr/>
              <p:nvPr/>
            </p:nvSpPr>
            <p:spPr>
              <a:xfrm>
                <a:off x="10061" y="6161"/>
                <a:ext cx="762" cy="712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8" name="矩形 7"/>
              <p:cNvSpPr/>
              <p:nvPr/>
            </p:nvSpPr>
            <p:spPr>
              <a:xfrm>
                <a:off x="9851" y="5951"/>
                <a:ext cx="762" cy="7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grpSp>
          <p:nvGrpSpPr>
            <p:cNvPr id="9" name="组合 8"/>
            <p:cNvGrpSpPr/>
            <p:nvPr/>
          </p:nvGrpSpPr>
          <p:grpSpPr>
            <a:xfrm rot="18900000">
              <a:off x="680" y="460"/>
              <a:ext cx="616" cy="584"/>
              <a:chOff x="9851" y="5951"/>
              <a:chExt cx="972" cy="922"/>
            </a:xfrm>
          </p:grpSpPr>
          <p:sp>
            <p:nvSpPr>
              <p:cNvPr id="10" name="矩形 9"/>
              <p:cNvSpPr/>
              <p:nvPr/>
            </p:nvSpPr>
            <p:spPr>
              <a:xfrm>
                <a:off x="10061" y="6161"/>
                <a:ext cx="762" cy="712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1" name="矩形 10"/>
              <p:cNvSpPr/>
              <p:nvPr/>
            </p:nvSpPr>
            <p:spPr>
              <a:xfrm>
                <a:off x="9851" y="5951"/>
                <a:ext cx="762" cy="7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grpSp>
          <p:nvGrpSpPr>
            <p:cNvPr id="12" name="组合 11"/>
            <p:cNvGrpSpPr/>
            <p:nvPr/>
          </p:nvGrpSpPr>
          <p:grpSpPr>
            <a:xfrm rot="18900000">
              <a:off x="289" y="464"/>
              <a:ext cx="616" cy="584"/>
              <a:chOff x="9851" y="5951"/>
              <a:chExt cx="972" cy="922"/>
            </a:xfrm>
          </p:grpSpPr>
          <p:sp>
            <p:nvSpPr>
              <p:cNvPr id="13" name="矩形 12"/>
              <p:cNvSpPr/>
              <p:nvPr/>
            </p:nvSpPr>
            <p:spPr>
              <a:xfrm>
                <a:off x="10061" y="6161"/>
                <a:ext cx="762" cy="712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9851" y="5951"/>
                <a:ext cx="762" cy="7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</p:grpSp>
      <p:sp>
        <p:nvSpPr>
          <p:cNvPr id="15" name="矩形 14"/>
          <p:cNvSpPr/>
          <p:nvPr/>
        </p:nvSpPr>
        <p:spPr>
          <a:xfrm>
            <a:off x="1044575" y="775335"/>
            <a:ext cx="10800080" cy="144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7" name="图片 16" descr="图片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2760" y="56515"/>
            <a:ext cx="2542540" cy="771525"/>
          </a:xfrm>
          <a:prstGeom prst="rect">
            <a:avLst/>
          </a:prstGeom>
        </p:spPr>
      </p:pic>
      <p:sp>
        <p:nvSpPr>
          <p:cNvPr id="19" name="内容占位符 18"/>
          <p:cNvSpPr/>
          <p:nvPr>
            <p:ph idx="1"/>
          </p:nvPr>
        </p:nvSpPr>
        <p:spPr>
          <a:xfrm>
            <a:off x="1044575" y="944245"/>
            <a:ext cx="10517505" cy="2484755"/>
          </a:xfrm>
        </p:spPr>
        <p:txBody>
          <a:bodyPr>
            <a:noAutofit/>
          </a:bodyPr>
          <a:p>
            <a:pPr marL="0" indent="0">
              <a:buNone/>
            </a:pPr>
            <a:r>
              <a:rPr lang="zh-CN" altLang="en-US" sz="1800" b="1">
                <a:latin typeface="方正黑体简体" panose="02010601030101010101" pitchFamily="2" charset="-122"/>
                <a:ea typeface="方正黑体简体" panose="02010601030101010101" pitchFamily="2" charset="-122"/>
                <a:cs typeface="方正黑体简体" panose="02010601030101010101" pitchFamily="2" charset="-122"/>
              </a:rPr>
              <a:t>冶金系统</a:t>
            </a:r>
            <a:r>
              <a:rPr lang="zh-CN" altLang="en-US" sz="1800">
                <a:latin typeface="方正黑体简体" panose="02010601030101010101" pitchFamily="2" charset="-122"/>
                <a:ea typeface="方正黑体简体" panose="02010601030101010101" pitchFamily="2" charset="-122"/>
                <a:cs typeface="方正黑体简体" panose="02010601030101010101" pitchFamily="2" charset="-122"/>
              </a:rPr>
              <a:t>：轧机、轧辊、加热炉、立辊、输送辊道、卷取机矫直机、平整机、连铸机( 中厚板高线设备)、</a:t>
            </a:r>
            <a:r>
              <a:rPr lang="en-US" altLang="zh-CN" sz="1800">
                <a:latin typeface="方正黑体简体" panose="02010601030101010101" pitchFamily="2" charset="-122"/>
                <a:ea typeface="方正黑体简体" panose="02010601030101010101" pitchFamily="2" charset="-122"/>
                <a:cs typeface="方正黑体简体" panose="02010601030101010101" pitchFamily="2" charset="-122"/>
              </a:rPr>
              <a:t> </a:t>
            </a:r>
            <a:endParaRPr lang="en-US" altLang="zh-CN" sz="1800">
              <a:latin typeface="方正黑体简体" panose="02010601030101010101" pitchFamily="2" charset="-122"/>
              <a:ea typeface="方正黑体简体" panose="02010601030101010101" pitchFamily="2" charset="-122"/>
              <a:cs typeface="方正黑体简体" panose="02010601030101010101" pitchFamily="2" charset="-122"/>
            </a:endParaRPr>
          </a:p>
          <a:p>
            <a:pPr marL="0" indent="0">
              <a:buNone/>
            </a:pPr>
            <a:r>
              <a:rPr lang="en-US" altLang="zh-CN" sz="1800">
                <a:latin typeface="方正黑体简体" panose="02010601030101010101" pitchFamily="2" charset="-122"/>
                <a:ea typeface="方正黑体简体" panose="02010601030101010101" pitchFamily="2" charset="-122"/>
                <a:cs typeface="方正黑体简体" panose="02010601030101010101" pitchFamily="2" charset="-122"/>
              </a:rPr>
              <a:t>                  </a:t>
            </a:r>
            <a:r>
              <a:rPr lang="zh-CN" altLang="en-US" sz="1800">
                <a:latin typeface="方正黑体简体" panose="02010601030101010101" pitchFamily="2" charset="-122"/>
                <a:ea typeface="方正黑体简体" panose="02010601030101010101" pitchFamily="2" charset="-122"/>
                <a:cs typeface="方正黑体简体" panose="02010601030101010101" pitchFamily="2" charset="-122"/>
              </a:rPr>
              <a:t>高炉高线、</a:t>
            </a:r>
            <a:endParaRPr lang="zh-CN" altLang="en-US" sz="1800">
              <a:latin typeface="方正黑体简体" panose="02010601030101010101" pitchFamily="2" charset="-122"/>
              <a:ea typeface="方正黑体简体" panose="02010601030101010101" pitchFamily="2" charset="-122"/>
              <a:cs typeface="方正黑体简体" panose="02010601030101010101" pitchFamily="2" charset="-122"/>
            </a:endParaRPr>
          </a:p>
          <a:p>
            <a:pPr marL="0" indent="0">
              <a:buNone/>
            </a:pPr>
            <a:r>
              <a:rPr lang="zh-CN" altLang="en-US" sz="1800" b="1">
                <a:latin typeface="方正黑体简体" panose="02010601030101010101" pitchFamily="2" charset="-122"/>
                <a:ea typeface="方正黑体简体" panose="02010601030101010101" pitchFamily="2" charset="-122"/>
                <a:cs typeface="方正黑体简体" panose="02010601030101010101" pitchFamily="2" charset="-122"/>
              </a:rPr>
              <a:t>矿山系统：</a:t>
            </a:r>
            <a:r>
              <a:rPr lang="zh-CN" altLang="en-US" sz="1800">
                <a:latin typeface="方正黑体简体" panose="02010601030101010101" pitchFamily="2" charset="-122"/>
                <a:ea typeface="方正黑体简体" panose="02010601030101010101" pitchFamily="2" charset="-122"/>
                <a:cs typeface="方正黑体简体" panose="02010601030101010101" pitchFamily="2" charset="-122"/>
              </a:rPr>
              <a:t>电铲、挖掘机、破碎机、振动筛、牙轮钻、磨机</a:t>
            </a:r>
            <a:endParaRPr lang="zh-CN" altLang="en-US" sz="1800">
              <a:latin typeface="方正黑体简体" panose="02010601030101010101" pitchFamily="2" charset="-122"/>
              <a:ea typeface="方正黑体简体" panose="02010601030101010101" pitchFamily="2" charset="-122"/>
              <a:cs typeface="方正黑体简体" panose="02010601030101010101" pitchFamily="2" charset="-122"/>
            </a:endParaRPr>
          </a:p>
          <a:p>
            <a:pPr marL="0" indent="0">
              <a:buNone/>
            </a:pPr>
            <a:r>
              <a:rPr lang="zh-CN" altLang="en-US" sz="1800" b="1">
                <a:latin typeface="方正黑体简体" panose="02010601030101010101" pitchFamily="2" charset="-122"/>
                <a:ea typeface="方正黑体简体" panose="02010601030101010101" pitchFamily="2" charset="-122"/>
                <a:cs typeface="方正黑体简体" panose="02010601030101010101" pitchFamily="2" charset="-122"/>
              </a:rPr>
              <a:t>电力系统：</a:t>
            </a:r>
            <a:r>
              <a:rPr lang="zh-CN" altLang="en-US" sz="1800">
                <a:latin typeface="方正黑体简体" panose="02010601030101010101" pitchFamily="2" charset="-122"/>
                <a:ea typeface="方正黑体简体" panose="02010601030101010101" pitchFamily="2" charset="-122"/>
                <a:cs typeface="方正黑体简体" panose="02010601030101010101" pitchFamily="2" charset="-122"/>
              </a:rPr>
              <a:t>门座、塔吊及其他起重设备</a:t>
            </a:r>
            <a:endParaRPr lang="zh-CN" altLang="en-US" sz="1800">
              <a:latin typeface="方正黑体简体" panose="02010601030101010101" pitchFamily="2" charset="-122"/>
              <a:ea typeface="方正黑体简体" panose="02010601030101010101" pitchFamily="2" charset="-122"/>
              <a:cs typeface="方正黑体简体" panose="02010601030101010101" pitchFamily="2" charset="-122"/>
            </a:endParaRPr>
          </a:p>
          <a:p>
            <a:pPr marL="0" indent="0">
              <a:buNone/>
            </a:pPr>
            <a:r>
              <a:rPr lang="zh-CN" altLang="en-US" sz="1800" b="1">
                <a:latin typeface="方正黑体简体" panose="02010601030101010101" pitchFamily="2" charset="-122"/>
                <a:ea typeface="方正黑体简体" panose="02010601030101010101" pitchFamily="2" charset="-122"/>
                <a:cs typeface="方正黑体简体" panose="02010601030101010101" pitchFamily="2" charset="-122"/>
              </a:rPr>
              <a:t>焦化系统：</a:t>
            </a:r>
            <a:r>
              <a:rPr lang="zh-CN" altLang="en-US" sz="1800">
                <a:latin typeface="方正黑体简体" panose="02010601030101010101" pitchFamily="2" charset="-122"/>
                <a:ea typeface="方正黑体简体" panose="02010601030101010101" pitchFamily="2" charset="-122"/>
                <a:cs typeface="方正黑体简体" panose="02010601030101010101" pitchFamily="2" charset="-122"/>
              </a:rPr>
              <a:t>推焦机、栏焦机、堆起料机、捣固机、装煤机、给料机、导烟机、地下旋塞、加减阀等</a:t>
            </a:r>
            <a:endParaRPr lang="zh-CN" altLang="en-US" sz="1800">
              <a:latin typeface="方正黑体简体" panose="02010601030101010101" pitchFamily="2" charset="-122"/>
              <a:ea typeface="方正黑体简体" panose="02010601030101010101" pitchFamily="2" charset="-122"/>
              <a:cs typeface="方正黑体简体" panose="02010601030101010101" pitchFamily="2" charset="-122"/>
            </a:endParaRPr>
          </a:p>
          <a:p>
            <a:pPr marL="0" indent="0">
              <a:buNone/>
            </a:pPr>
            <a:r>
              <a:rPr lang="zh-CN" altLang="en-US" sz="1800" b="1">
                <a:latin typeface="方正黑体简体" panose="02010601030101010101" pitchFamily="2" charset="-122"/>
                <a:ea typeface="方正黑体简体" panose="02010601030101010101" pitchFamily="2" charset="-122"/>
                <a:cs typeface="方正黑体简体" panose="02010601030101010101" pitchFamily="2" charset="-122"/>
              </a:rPr>
              <a:t>建筑系统：</a:t>
            </a:r>
            <a:r>
              <a:rPr lang="zh-CN" altLang="en-US" sz="1800">
                <a:latin typeface="方正黑体简体" panose="02010601030101010101" pitchFamily="2" charset="-122"/>
                <a:ea typeface="方正黑体简体" panose="02010601030101010101" pitchFamily="2" charset="-122"/>
                <a:cs typeface="方正黑体简体" panose="02010601030101010101" pitchFamily="2" charset="-122"/>
              </a:rPr>
              <a:t>混合机、烧结机、冷机、大窑、环冷机、振动筛、重载板式机、辊式给料机、石灰炉</a:t>
            </a:r>
            <a:endParaRPr lang="zh-CN" altLang="en-US" sz="1800">
              <a:latin typeface="方正黑体简体" panose="02010601030101010101" pitchFamily="2" charset="-122"/>
              <a:ea typeface="方正黑体简体" panose="02010601030101010101" pitchFamily="2" charset="-122"/>
              <a:cs typeface="方正黑体简体" panose="02010601030101010101" pitchFamily="2" charset="-122"/>
            </a:endParaRPr>
          </a:p>
          <a:p>
            <a:pPr marL="0" indent="0">
              <a:buNone/>
            </a:pPr>
            <a:r>
              <a:rPr lang="zh-CN" altLang="en-US" sz="1800" b="1">
                <a:latin typeface="方正黑体简体" panose="02010601030101010101" pitchFamily="2" charset="-122"/>
                <a:ea typeface="方正黑体简体" panose="02010601030101010101" pitchFamily="2" charset="-122"/>
                <a:cs typeface="方正黑体简体" panose="02010601030101010101" pitchFamily="2" charset="-122"/>
              </a:rPr>
              <a:t>运输系统：</a:t>
            </a:r>
            <a:r>
              <a:rPr lang="zh-CN" altLang="en-US" sz="1800">
                <a:latin typeface="方正黑体简体" panose="02010601030101010101" pitchFamily="2" charset="-122"/>
                <a:ea typeface="方正黑体简体" panose="02010601030101010101" pitchFamily="2" charset="-122"/>
                <a:cs typeface="方正黑体简体" panose="02010601030101010101" pitchFamily="2" charset="-122"/>
              </a:rPr>
              <a:t>翻车机、皮带机、堆料机、取料机、堆取料机、行车、港口设备</a:t>
            </a:r>
            <a:endParaRPr lang="zh-CN" altLang="en-US" sz="1800">
              <a:latin typeface="方正黑体简体" panose="02010601030101010101" pitchFamily="2" charset="-122"/>
              <a:ea typeface="方正黑体简体" panose="02010601030101010101" pitchFamily="2" charset="-122"/>
              <a:cs typeface="方正黑体简体" panose="02010601030101010101" pitchFamily="2" charset="-122"/>
            </a:endParaRPr>
          </a:p>
          <a:p>
            <a:pPr marL="0" indent="0">
              <a:buNone/>
            </a:pPr>
            <a:endParaRPr lang="zh-CN" altLang="en-US" sz="1800">
              <a:latin typeface="方正黑体简体" panose="02010601030101010101" pitchFamily="2" charset="-122"/>
              <a:ea typeface="方正黑体简体" panose="02010601030101010101" pitchFamily="2" charset="-122"/>
              <a:cs typeface="方正黑体简体" panose="02010601030101010101" pitchFamily="2" charset="-122"/>
            </a:endParaRPr>
          </a:p>
        </p:txBody>
      </p:sp>
      <p:sp>
        <p:nvSpPr>
          <p:cNvPr id="20" name="内容占位符 18"/>
          <p:cNvSpPr/>
          <p:nvPr>
            <p:custDataLst>
              <p:tags r:id="rId3"/>
            </p:custDataLst>
          </p:nvPr>
        </p:nvSpPr>
        <p:spPr>
          <a:xfrm>
            <a:off x="1171575" y="3850005"/>
            <a:ext cx="10517505" cy="25876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5035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503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503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565" indent="-228600" algn="l" defTabSz="91503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503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5235" indent="-228600" algn="l" defTabSz="91503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503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635" indent="-228600" algn="l" defTabSz="91503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503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ts val="1200"/>
              </a:lnSpc>
              <a:buNone/>
            </a:pPr>
            <a:r>
              <a:rPr sz="1600" b="1">
                <a:latin typeface="方正宋三简体" panose="02010601030101010101" charset="-122"/>
                <a:ea typeface="方正宋三简体" panose="02010601030101010101" charset="-122"/>
                <a:cs typeface="方正黑体简体" panose="02010601030101010101" pitchFamily="2" charset="-122"/>
                <a:sym typeface="+mn-ea"/>
              </a:rPr>
              <a:t>Metallurgical system:</a:t>
            </a:r>
            <a:r>
              <a:rPr sz="1600">
                <a:latin typeface="方正宋三简体" panose="02010601030101010101" charset="-122"/>
                <a:ea typeface="方正宋三简体" panose="02010601030101010101" charset="-122"/>
                <a:cs typeface="方正黑体简体" panose="02010601030101010101" pitchFamily="2" charset="-122"/>
                <a:sym typeface="+mn-ea"/>
              </a:rPr>
              <a:t> rolling mill, roller, heating furnace, edger, conveying roller table, coiler, straightener.tempermill, </a:t>
            </a:r>
            <a:endParaRPr sz="1600">
              <a:latin typeface="方正宋三简体" panose="02010601030101010101" charset="-122"/>
              <a:ea typeface="方正宋三简体" panose="02010601030101010101" charset="-122"/>
              <a:cs typeface="方正黑体简体" panose="02010601030101010101" pitchFamily="2" charset="-122"/>
              <a:sym typeface="+mn-ea"/>
            </a:endParaRPr>
          </a:p>
          <a:p>
            <a:pPr marL="0" indent="0" fontAlgn="auto">
              <a:lnSpc>
                <a:spcPts val="1200"/>
              </a:lnSpc>
              <a:buNone/>
            </a:pPr>
            <a:r>
              <a:rPr sz="1600">
                <a:latin typeface="方正宋三简体" panose="02010601030101010101" charset="-122"/>
                <a:ea typeface="方正宋三简体" panose="02010601030101010101" charset="-122"/>
                <a:cs typeface="方正黑体简体" panose="02010601030101010101" pitchFamily="2" charset="-122"/>
                <a:sym typeface="+mn-ea"/>
              </a:rPr>
              <a:t>continuous caster (thick and medium plates, high speed wires, high speed equipment), blast furnace</a:t>
            </a:r>
            <a:endParaRPr sz="1600">
              <a:latin typeface="方正宋三简体" panose="02010601030101010101" charset="-122"/>
              <a:ea typeface="方正宋三简体" panose="02010601030101010101" charset="-122"/>
              <a:cs typeface="方正黑体简体" panose="02010601030101010101" pitchFamily="2" charset="-122"/>
            </a:endParaRPr>
          </a:p>
          <a:p>
            <a:pPr marL="0" indent="0" fontAlgn="auto">
              <a:lnSpc>
                <a:spcPts val="1200"/>
              </a:lnSpc>
              <a:buNone/>
            </a:pPr>
            <a:r>
              <a:rPr sz="1600" b="1">
                <a:latin typeface="方正宋三简体" panose="02010601030101010101" charset="-122"/>
                <a:ea typeface="方正宋三简体" panose="02010601030101010101" charset="-122"/>
                <a:cs typeface="方正黑体简体" panose="02010601030101010101" pitchFamily="2" charset="-122"/>
                <a:sym typeface="+mn-ea"/>
              </a:rPr>
              <a:t>Mining system:</a:t>
            </a:r>
            <a:r>
              <a:rPr sz="1600">
                <a:latin typeface="方正宋三简体" panose="02010601030101010101" charset="-122"/>
                <a:ea typeface="方正宋三简体" panose="02010601030101010101" charset="-122"/>
                <a:cs typeface="方正黑体简体" panose="02010601030101010101" pitchFamily="2" charset="-122"/>
                <a:sym typeface="+mn-ea"/>
              </a:rPr>
              <a:t> shovel, excavator, crusher, vibrating screen, roller drill,mill</a:t>
            </a:r>
            <a:endParaRPr sz="1600" b="1">
              <a:latin typeface="方正宋三简体" panose="02010601030101010101" charset="-122"/>
              <a:ea typeface="方正宋三简体" panose="02010601030101010101" charset="-122"/>
              <a:cs typeface="方正黑体简体" panose="02010601030101010101" pitchFamily="2" charset="-122"/>
            </a:endParaRPr>
          </a:p>
          <a:p>
            <a:pPr marL="0" indent="0" fontAlgn="auto">
              <a:lnSpc>
                <a:spcPts val="1200"/>
              </a:lnSpc>
              <a:buNone/>
            </a:pPr>
            <a:r>
              <a:rPr sz="1600" b="1">
                <a:latin typeface="方正宋三简体" panose="02010601030101010101" charset="-122"/>
                <a:ea typeface="方正宋三简体" panose="02010601030101010101" charset="-122"/>
                <a:cs typeface="方正黑体简体" panose="02010601030101010101" pitchFamily="2" charset="-122"/>
                <a:sym typeface="+mn-ea"/>
              </a:rPr>
              <a:t>Power industry system:</a:t>
            </a:r>
            <a:r>
              <a:rPr sz="1600">
                <a:latin typeface="方正宋三简体" panose="02010601030101010101" charset="-122"/>
                <a:ea typeface="方正宋三简体" panose="02010601030101010101" charset="-122"/>
                <a:cs typeface="方正黑体简体" panose="02010601030101010101" pitchFamily="2" charset="-122"/>
                <a:sym typeface="+mn-ea"/>
              </a:rPr>
              <a:t> portal, tower crane and other hoisting equipment</a:t>
            </a:r>
            <a:endParaRPr sz="1600">
              <a:latin typeface="方正宋三简体" panose="02010601030101010101" charset="-122"/>
              <a:ea typeface="方正宋三简体" panose="02010601030101010101" charset="-122"/>
              <a:cs typeface="方正黑体简体" panose="02010601030101010101" pitchFamily="2" charset="-122"/>
            </a:endParaRPr>
          </a:p>
          <a:p>
            <a:pPr marL="0" indent="0" fontAlgn="auto">
              <a:lnSpc>
                <a:spcPts val="1200"/>
              </a:lnSpc>
              <a:buNone/>
            </a:pPr>
            <a:r>
              <a:rPr sz="1600" b="1">
                <a:latin typeface="方正宋三简体" panose="02010601030101010101" charset="-122"/>
                <a:ea typeface="方正宋三简体" panose="02010601030101010101" charset="-122"/>
                <a:cs typeface="方正黑体简体" panose="02010601030101010101" pitchFamily="2" charset="-122"/>
                <a:sym typeface="+mn-ea"/>
              </a:rPr>
              <a:t>Coking system:</a:t>
            </a:r>
            <a:r>
              <a:rPr sz="1600">
                <a:latin typeface="方正宋三简体" panose="02010601030101010101" charset="-122"/>
                <a:ea typeface="方正宋三简体" panose="02010601030101010101" charset="-122"/>
                <a:cs typeface="方正黑体简体" panose="02010601030101010101" pitchFamily="2" charset="-122"/>
                <a:sym typeface="+mn-ea"/>
              </a:rPr>
              <a:t>Pushing coke machine, fence coke machine, stacking and lifting machine, tamping machine, coal loader, feeder,</a:t>
            </a:r>
            <a:endParaRPr sz="1600">
              <a:latin typeface="方正宋三简体" panose="02010601030101010101" charset="-122"/>
              <a:ea typeface="方正宋三简体" panose="02010601030101010101" charset="-122"/>
              <a:cs typeface="方正黑体简体" panose="02010601030101010101" pitchFamily="2" charset="-122"/>
              <a:sym typeface="+mn-ea"/>
            </a:endParaRPr>
          </a:p>
          <a:p>
            <a:pPr marL="0" indent="0" fontAlgn="auto">
              <a:lnSpc>
                <a:spcPts val="1200"/>
              </a:lnSpc>
              <a:buNone/>
            </a:pPr>
            <a:r>
              <a:rPr sz="1600">
                <a:latin typeface="方正宋三简体" panose="02010601030101010101" charset="-122"/>
                <a:ea typeface="方正宋三简体" panose="02010601030101010101" charset="-122"/>
                <a:cs typeface="方正黑体简体" panose="02010601030101010101" pitchFamily="2" charset="-122"/>
                <a:sym typeface="+mn-ea"/>
              </a:rPr>
              <a:t>smoke guide machine, underground cock, addition and reduction valve, etc</a:t>
            </a:r>
            <a:endParaRPr sz="1600">
              <a:latin typeface="方正宋三简体" panose="02010601030101010101" charset="-122"/>
              <a:ea typeface="方正宋三简体" panose="02010601030101010101" charset="-122"/>
              <a:cs typeface="方正黑体简体" panose="02010601030101010101" pitchFamily="2" charset="-122"/>
            </a:endParaRPr>
          </a:p>
          <a:p>
            <a:pPr marL="0" indent="0" fontAlgn="auto">
              <a:lnSpc>
                <a:spcPts val="1200"/>
              </a:lnSpc>
              <a:buNone/>
            </a:pPr>
            <a:r>
              <a:rPr sz="1600" b="1">
                <a:latin typeface="方正宋三简体" panose="02010601030101010101" charset="-122"/>
                <a:ea typeface="方正宋三简体" panose="02010601030101010101" charset="-122"/>
                <a:cs typeface="方正黑体简体" panose="02010601030101010101" pitchFamily="2" charset="-122"/>
                <a:sym typeface="+mn-ea"/>
              </a:rPr>
              <a:t>Construction industry system:</a:t>
            </a:r>
            <a:r>
              <a:rPr sz="1600">
                <a:latin typeface="方正宋三简体" panose="02010601030101010101" charset="-122"/>
                <a:ea typeface="方正宋三简体" panose="02010601030101010101" charset="-122"/>
                <a:cs typeface="方正黑体简体" panose="02010601030101010101" pitchFamily="2" charset="-122"/>
                <a:sym typeface="+mn-ea"/>
              </a:rPr>
              <a:t> mixer, sintering machine, grate cooler, kiln, annular cooler, vibrating screen,heavy haul panel-</a:t>
            </a:r>
            <a:endParaRPr sz="1600">
              <a:latin typeface="方正宋三简体" panose="02010601030101010101" charset="-122"/>
              <a:ea typeface="方正宋三简体" panose="02010601030101010101" charset="-122"/>
              <a:cs typeface="方正黑体简体" panose="02010601030101010101" pitchFamily="2" charset="-122"/>
              <a:sym typeface="+mn-ea"/>
            </a:endParaRPr>
          </a:p>
          <a:p>
            <a:pPr marL="0" indent="0" fontAlgn="auto">
              <a:lnSpc>
                <a:spcPts val="1200"/>
              </a:lnSpc>
              <a:buNone/>
            </a:pPr>
            <a:r>
              <a:rPr sz="1600">
                <a:latin typeface="方正宋三简体" panose="02010601030101010101" charset="-122"/>
                <a:ea typeface="方正宋三简体" panose="02010601030101010101" charset="-122"/>
                <a:cs typeface="方正黑体简体" panose="02010601030101010101" pitchFamily="2" charset="-122"/>
                <a:sym typeface="+mn-ea"/>
              </a:rPr>
              <a:t>type conveyer, roller feeder, limestone furnace</a:t>
            </a:r>
            <a:endParaRPr sz="1600">
              <a:latin typeface="方正宋三简体" panose="02010601030101010101" charset="-122"/>
              <a:ea typeface="方正宋三简体" panose="02010601030101010101" charset="-122"/>
              <a:cs typeface="方正黑体简体" panose="02010601030101010101" pitchFamily="2" charset="-122"/>
            </a:endParaRPr>
          </a:p>
          <a:p>
            <a:pPr marL="0" indent="0" fontAlgn="auto">
              <a:lnSpc>
                <a:spcPts val="1200"/>
              </a:lnSpc>
              <a:buNone/>
            </a:pPr>
            <a:r>
              <a:rPr sz="1600" b="1">
                <a:latin typeface="方正宋三简体" panose="02010601030101010101" charset="-122"/>
                <a:ea typeface="方正宋三简体" panose="02010601030101010101" charset="-122"/>
                <a:cs typeface="方正黑体简体" panose="02010601030101010101" pitchFamily="2" charset="-122"/>
                <a:sym typeface="+mn-ea"/>
              </a:rPr>
              <a:t>Transportation system:</a:t>
            </a:r>
            <a:r>
              <a:rPr sz="1600">
                <a:latin typeface="方正宋三简体" panose="02010601030101010101" charset="-122"/>
                <a:ea typeface="方正宋三简体" panose="02010601030101010101" charset="-122"/>
                <a:cs typeface="方正黑体简体" panose="02010601030101010101" pitchFamily="2" charset="-122"/>
                <a:sym typeface="+mn-ea"/>
              </a:rPr>
              <a:t> wagon tippler, belt conveyor, stacker, reclaimer, stacker-reclaimer. traveling craneport facilities.</a:t>
            </a:r>
            <a:endParaRPr sz="1600">
              <a:latin typeface="方正宋三简体" panose="02010601030101010101" charset="-122"/>
              <a:ea typeface="方正宋三简体" panose="02010601030101010101" charset="-122"/>
              <a:cs typeface="方正黑体简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10000">
        <p:cover/>
      </p:transition>
    </mc:Choice>
    <mc:Fallback>
      <p:transition spd="slow" advTm="10000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15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文本框 40"/>
          <p:cNvSpPr txBox="1"/>
          <p:nvPr/>
        </p:nvSpPr>
        <p:spPr>
          <a:xfrm>
            <a:off x="1170940" y="290830"/>
            <a:ext cx="73272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defRPr/>
            </a:pPr>
            <a:r>
              <a:rPr lang="zh-CN" altLang="en-US" sz="2400" b="1" kern="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分布平面图</a:t>
            </a:r>
            <a:endParaRPr lang="zh-CN" altLang="en-US" sz="2400" b="1" kern="0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4" name="内容占位符 3" descr="图1"/>
          <p:cNvPicPr>
            <a:picLocks noChangeAspect="1"/>
          </p:cNvPicPr>
          <p:nvPr>
            <p:ph idx="1"/>
          </p:nvPr>
        </p:nvPicPr>
        <p:blipFill>
          <a:blip r:embed="rId1"/>
          <a:srcRect t="9193"/>
          <a:stretch>
            <a:fillRect/>
          </a:stretch>
        </p:blipFill>
        <p:spPr>
          <a:xfrm>
            <a:off x="1170940" y="789940"/>
            <a:ext cx="9201150" cy="5473065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1190625" y="1028700"/>
            <a:ext cx="9153525" cy="5219700"/>
          </a:xfrm>
          <a:prstGeom prst="rect">
            <a:avLst/>
          </a:prstGeom>
          <a:noFill/>
          <a:ln w="5397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5" name="图片 4" descr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4975" y="97155"/>
            <a:ext cx="1134110" cy="586105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280670" y="377190"/>
            <a:ext cx="681990" cy="288925"/>
            <a:chOff x="289" y="460"/>
            <a:chExt cx="1389" cy="588"/>
          </a:xfrm>
        </p:grpSpPr>
        <p:grpSp>
          <p:nvGrpSpPr>
            <p:cNvPr id="8" name="组合 7"/>
            <p:cNvGrpSpPr/>
            <p:nvPr/>
          </p:nvGrpSpPr>
          <p:grpSpPr>
            <a:xfrm rot="18900000">
              <a:off x="1062" y="460"/>
              <a:ext cx="616" cy="584"/>
              <a:chOff x="9851" y="5951"/>
              <a:chExt cx="972" cy="922"/>
            </a:xfrm>
          </p:grpSpPr>
          <p:sp>
            <p:nvSpPr>
              <p:cNvPr id="9" name="矩形 8"/>
              <p:cNvSpPr/>
              <p:nvPr/>
            </p:nvSpPr>
            <p:spPr>
              <a:xfrm>
                <a:off x="10061" y="6161"/>
                <a:ext cx="762" cy="712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9851" y="5951"/>
                <a:ext cx="762" cy="7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 rot="18900000">
              <a:off x="680" y="460"/>
              <a:ext cx="616" cy="584"/>
              <a:chOff x="9851" y="5951"/>
              <a:chExt cx="972" cy="922"/>
            </a:xfrm>
          </p:grpSpPr>
          <p:sp>
            <p:nvSpPr>
              <p:cNvPr id="12" name="矩形 11"/>
              <p:cNvSpPr/>
              <p:nvPr/>
            </p:nvSpPr>
            <p:spPr>
              <a:xfrm>
                <a:off x="10061" y="6161"/>
                <a:ext cx="762" cy="712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3" name="矩形 12"/>
              <p:cNvSpPr/>
              <p:nvPr/>
            </p:nvSpPr>
            <p:spPr>
              <a:xfrm>
                <a:off x="9851" y="5951"/>
                <a:ext cx="762" cy="7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grpSp>
          <p:nvGrpSpPr>
            <p:cNvPr id="14" name="组合 13"/>
            <p:cNvGrpSpPr/>
            <p:nvPr/>
          </p:nvGrpSpPr>
          <p:grpSpPr>
            <a:xfrm rot="18900000">
              <a:off x="289" y="464"/>
              <a:ext cx="616" cy="584"/>
              <a:chOff x="9851" y="5951"/>
              <a:chExt cx="972" cy="922"/>
            </a:xfrm>
          </p:grpSpPr>
          <p:sp>
            <p:nvSpPr>
              <p:cNvPr id="15" name="矩形 14"/>
              <p:cNvSpPr/>
              <p:nvPr/>
            </p:nvSpPr>
            <p:spPr>
              <a:xfrm>
                <a:off x="10061" y="6161"/>
                <a:ext cx="762" cy="712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9851" y="5951"/>
                <a:ext cx="762" cy="7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</p:grpSp>
      <p:sp>
        <p:nvSpPr>
          <p:cNvPr id="17" name="矩形 16"/>
          <p:cNvSpPr/>
          <p:nvPr/>
        </p:nvSpPr>
        <p:spPr>
          <a:xfrm>
            <a:off x="1044575" y="775335"/>
            <a:ext cx="10800080" cy="144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" name="图片 1" descr="图片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2760" y="56515"/>
            <a:ext cx="2542540" cy="7715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10000">
        <p:cover/>
      </p:transition>
    </mc:Choice>
    <mc:Fallback>
      <p:transition spd="slow" advTm="10000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17" grpId="0" bldLvl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文本框 40"/>
          <p:cNvSpPr txBox="1"/>
          <p:nvPr/>
        </p:nvSpPr>
        <p:spPr>
          <a:xfrm>
            <a:off x="1170940" y="290830"/>
            <a:ext cx="73272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defRPr/>
            </a:pPr>
            <a:r>
              <a:rPr lang="zh-CN" altLang="en-US" sz="2400" b="1" kern="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组成部分</a:t>
            </a:r>
            <a:endParaRPr lang="zh-CN" altLang="en-US" sz="2400" b="1" kern="0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5" name="内容占位符 4" descr="图2"/>
          <p:cNvPicPr>
            <a:picLocks noChangeAspect="1"/>
          </p:cNvPicPr>
          <p:nvPr>
            <p:ph idx="1"/>
          </p:nvPr>
        </p:nvPicPr>
        <p:blipFill>
          <a:blip r:embed="rId1"/>
          <a:srcRect l="4710" r="7066" b="11255"/>
          <a:stretch>
            <a:fillRect/>
          </a:stretch>
        </p:blipFill>
        <p:spPr>
          <a:xfrm>
            <a:off x="832485" y="1062990"/>
            <a:ext cx="10016490" cy="522922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097915" y="1057275"/>
            <a:ext cx="228600" cy="492442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3406775" y="1062990"/>
            <a:ext cx="256540" cy="492442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5733415" y="1062990"/>
            <a:ext cx="256540" cy="492442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8029575" y="1062990"/>
            <a:ext cx="256540" cy="492442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10338435" y="1062990"/>
            <a:ext cx="256540" cy="492442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 rot="16200000">
            <a:off x="5718175" y="-3557270"/>
            <a:ext cx="256540" cy="949706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 rot="16200000">
            <a:off x="5628005" y="-1245235"/>
            <a:ext cx="437515" cy="949706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 rot="16200000">
            <a:off x="5644515" y="1036955"/>
            <a:ext cx="404495" cy="949706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" name="图片 1" descr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4975" y="99060"/>
            <a:ext cx="1134110" cy="586105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280670" y="377190"/>
            <a:ext cx="681990" cy="288925"/>
            <a:chOff x="289" y="460"/>
            <a:chExt cx="1389" cy="588"/>
          </a:xfrm>
        </p:grpSpPr>
        <p:grpSp>
          <p:nvGrpSpPr>
            <p:cNvPr id="7" name="组合 6"/>
            <p:cNvGrpSpPr/>
            <p:nvPr/>
          </p:nvGrpSpPr>
          <p:grpSpPr>
            <a:xfrm rot="18900000">
              <a:off x="1062" y="460"/>
              <a:ext cx="616" cy="584"/>
              <a:chOff x="9851" y="5951"/>
              <a:chExt cx="972" cy="922"/>
            </a:xfrm>
          </p:grpSpPr>
          <p:sp>
            <p:nvSpPr>
              <p:cNvPr id="15" name="矩形 14"/>
              <p:cNvSpPr/>
              <p:nvPr/>
            </p:nvSpPr>
            <p:spPr>
              <a:xfrm>
                <a:off x="10061" y="6161"/>
                <a:ext cx="762" cy="712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9851" y="5951"/>
                <a:ext cx="762" cy="7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grpSp>
          <p:nvGrpSpPr>
            <p:cNvPr id="17" name="组合 16"/>
            <p:cNvGrpSpPr/>
            <p:nvPr/>
          </p:nvGrpSpPr>
          <p:grpSpPr>
            <a:xfrm rot="18900000">
              <a:off x="680" y="460"/>
              <a:ext cx="616" cy="584"/>
              <a:chOff x="9851" y="5951"/>
              <a:chExt cx="972" cy="922"/>
            </a:xfrm>
          </p:grpSpPr>
          <p:sp>
            <p:nvSpPr>
              <p:cNvPr id="18" name="矩形 17"/>
              <p:cNvSpPr/>
              <p:nvPr/>
            </p:nvSpPr>
            <p:spPr>
              <a:xfrm>
                <a:off x="10061" y="6161"/>
                <a:ext cx="762" cy="712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9" name="矩形 18"/>
              <p:cNvSpPr/>
              <p:nvPr/>
            </p:nvSpPr>
            <p:spPr>
              <a:xfrm>
                <a:off x="9851" y="5951"/>
                <a:ext cx="762" cy="7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grpSp>
          <p:nvGrpSpPr>
            <p:cNvPr id="20" name="组合 19"/>
            <p:cNvGrpSpPr/>
            <p:nvPr/>
          </p:nvGrpSpPr>
          <p:grpSpPr>
            <a:xfrm rot="18900000">
              <a:off x="289" y="464"/>
              <a:ext cx="616" cy="584"/>
              <a:chOff x="9851" y="5951"/>
              <a:chExt cx="972" cy="922"/>
            </a:xfrm>
          </p:grpSpPr>
          <p:sp>
            <p:nvSpPr>
              <p:cNvPr id="21" name="矩形 20"/>
              <p:cNvSpPr/>
              <p:nvPr/>
            </p:nvSpPr>
            <p:spPr>
              <a:xfrm>
                <a:off x="10061" y="6161"/>
                <a:ext cx="762" cy="712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22" name="矩形 21"/>
              <p:cNvSpPr/>
              <p:nvPr/>
            </p:nvSpPr>
            <p:spPr>
              <a:xfrm>
                <a:off x="9851" y="5951"/>
                <a:ext cx="762" cy="7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</p:grpSp>
      <p:sp>
        <p:nvSpPr>
          <p:cNvPr id="23" name="矩形 22"/>
          <p:cNvSpPr/>
          <p:nvPr/>
        </p:nvSpPr>
        <p:spPr>
          <a:xfrm>
            <a:off x="1044575" y="775335"/>
            <a:ext cx="10800080" cy="144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3" name="图片 2" descr="图片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2760" y="56515"/>
            <a:ext cx="2542540" cy="7715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10000">
        <p:cover/>
      </p:transition>
    </mc:Choice>
    <mc:Fallback>
      <p:transition spd="slow" advTm="10000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23" grpId="0" bldLvl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8137,&quot;width&quot;:14763}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PP_MARK_KEY" val="26ae9efc-8975-4da5-bad4-5ef7c4a305d6"/>
  <p:tag name="COMMONDATA" val="eyJoZGlkIjoiZDJlZmEyNTk0MmFhYzA3M2FhNTM3YjY0NmVlM2NhNzk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1243</Words>
  <Application>WPS 演示</Application>
  <PresentationFormat>宽屏</PresentationFormat>
  <Paragraphs>44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5" baseType="lpstr">
      <vt:lpstr>Arial</vt:lpstr>
      <vt:lpstr>宋体</vt:lpstr>
      <vt:lpstr>Wingdings</vt:lpstr>
      <vt:lpstr>U.S. 101</vt:lpstr>
      <vt:lpstr>AMGDT</vt:lpstr>
      <vt:lpstr>Roboto</vt:lpstr>
      <vt:lpstr>Times New Roman</vt:lpstr>
      <vt:lpstr>Open Sans Light</vt:lpstr>
      <vt:lpstr>方正黑体简体</vt:lpstr>
      <vt:lpstr>微软雅黑</vt:lpstr>
      <vt:lpstr>方正宋三简体</vt:lpstr>
      <vt:lpstr>Arial Unicode MS</vt:lpstr>
      <vt:lpstr>Calibri Light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博一广告 1</cp:lastModifiedBy>
  <cp:revision>49</cp:revision>
  <dcterms:created xsi:type="dcterms:W3CDTF">2021-10-31T05:35:00Z</dcterms:created>
  <dcterms:modified xsi:type="dcterms:W3CDTF">2023-08-03T03:08:21Z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2052-11.1.0.14309</vt:lpwstr>
  </property>
  <property fmtid="{D5CDD505-2E9C-101B-9397-08002B2CF9AE}" pid="3" name="ICV">
    <vt:lpwstr>1490DD9977CA43F89F9BFA4EA589B132_13</vt:lpwstr>
  </property>
</Properties>
</file>